
<file path=[Content_Types].xml><?xml version="1.0" encoding="utf-8"?>
<Types xmlns="http://schemas.openxmlformats.org/package/2006/content-types">
  <Default Extension="(null)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9" r:id="rId5"/>
    <p:sldId id="261" r:id="rId6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073" userDrawn="1">
          <p15:clr>
            <a:srgbClr val="A4A3A4"/>
          </p15:clr>
        </p15:guide>
        <p15:guide id="4" pos="347" userDrawn="1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orient="horz" pos="958" userDrawn="1">
          <p15:clr>
            <a:srgbClr val="A4A3A4"/>
          </p15:clr>
        </p15:guide>
        <p15:guide id="7" pos="7333" userDrawn="1">
          <p15:clr>
            <a:srgbClr val="A4A3A4"/>
          </p15:clr>
        </p15:guide>
        <p15:guide id="8" orient="horz" pos="41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E32"/>
    <a:srgbClr val="FFA4D9"/>
    <a:srgbClr val="EF8733"/>
    <a:srgbClr val="1C77D5"/>
    <a:srgbClr val="14405B"/>
    <a:srgbClr val="4C6BA7"/>
    <a:srgbClr val="E05230"/>
    <a:srgbClr val="4AA8BD"/>
    <a:srgbClr val="95585E"/>
    <a:srgbClr val="EEB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5" autoAdjust="0"/>
    <p:restoredTop sz="67152" autoAdjust="0"/>
  </p:normalViewPr>
  <p:slideViewPr>
    <p:cSldViewPr snapToGrid="0" snapToObjects="1">
      <p:cViewPr varScale="1">
        <p:scale>
          <a:sx n="68" d="100"/>
          <a:sy n="68" d="100"/>
        </p:scale>
        <p:origin x="404" y="52"/>
      </p:cViewPr>
      <p:guideLst>
        <p:guide orient="horz" pos="2160"/>
        <p:guide pos="3840"/>
        <p:guide pos="1073"/>
        <p:guide pos="347"/>
        <p:guide orient="horz" pos="210"/>
        <p:guide orient="horz" pos="958"/>
        <p:guide pos="7333"/>
        <p:guide orient="horz" pos="41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204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8041195-35F8-0449-ACAD-90EC837750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560B1D-1FD8-4843-A60C-0E7D1D4E2C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26FA-9ABA-8648-BB3D-7323532843C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0D1DC85-5D0A-8E4C-A06E-72191780C2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幻灯片编号占位符 4">
            <a:extLst>
              <a:ext uri="{FF2B5EF4-FFF2-40B4-BE49-F238E27FC236}">
                <a16:creationId xmlns:a16="http://schemas.microsoft.com/office/drawing/2014/main" id="{1A0EB09B-0045-354B-B9E3-BD1C88F4F4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BC631-603E-8247-9098-DA056B95A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2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64638-8442-4EAA-B257-836BD0D25922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95ED1-161A-453D-A522-372E59A6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 for application: 30 April</a:t>
            </a:r>
            <a:r>
              <a:rPr lang="en-US" baseline="0" dirty="0"/>
              <a:t> 2021</a:t>
            </a:r>
          </a:p>
          <a:p>
            <a:r>
              <a:rPr lang="en-US" baseline="0" dirty="0"/>
              <a:t>Deadline for National Commissions to send their selection and for candidate online application: 30 July 2021</a:t>
            </a:r>
          </a:p>
          <a:p>
            <a:r>
              <a:rPr lang="en-US" baseline="0" dirty="0"/>
              <a:t>Pre-selection deadline : 15 September 2021</a:t>
            </a:r>
          </a:p>
          <a:p>
            <a:r>
              <a:rPr lang="en-US" baseline="0" dirty="0"/>
              <a:t>End of Video interviews: 15 October 2021</a:t>
            </a:r>
          </a:p>
          <a:p>
            <a:r>
              <a:rPr lang="en-US" baseline="0" dirty="0"/>
              <a:t>End of Panel Interviews/written tests:  30 October 2021</a:t>
            </a:r>
          </a:p>
          <a:p>
            <a:r>
              <a:rPr lang="en-US" baseline="0" dirty="0"/>
              <a:t>DG Decision: November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ED1-161A-453D-A522-372E59A698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9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A17E30-5BB7-B144-966A-EEF5F6FC4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2F8C89-5064-5446-B98C-AFA1A4253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D6D6FF-38A8-444B-8195-01915C95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31581D-1051-D049-9571-15FF067B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9F944BC4-6084-6048-9A17-97A3295A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6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22AB9-2480-2546-8C52-3AECE5A4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本占位符 2">
            <a:extLst>
              <a:ext uri="{FF2B5EF4-FFF2-40B4-BE49-F238E27FC236}">
                <a16:creationId xmlns:a16="http://schemas.microsoft.com/office/drawing/2014/main" id="{12222D0F-2978-1D43-B70F-9A0C10FF8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CBEE96-B827-CC4C-AE56-FE7A27DF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B7B868-D35A-C74F-999E-BFC1D168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07732322-610A-5F4D-B740-883D3216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1D16D53-CB9F-DB49-A949-693A23D77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本占位符 2">
            <a:extLst>
              <a:ext uri="{FF2B5EF4-FFF2-40B4-BE49-F238E27FC236}">
                <a16:creationId xmlns:a16="http://schemas.microsoft.com/office/drawing/2014/main" id="{1474F60E-A36E-C941-84B7-7567E005A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C1CC42-C267-6949-939F-92B7DF33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76B276-420E-374C-AF3C-0A7B74F9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843650BC-21BC-FF45-B048-E7DD6C6A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3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8200" y="827434"/>
            <a:ext cx="105156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203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E3E607-594C-FF4A-A0E6-A8E90DF5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9BE338-8293-4D46-A8BE-0BD3CB2DF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B5241E-4905-C944-97BA-AE582C14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1798C7-C66D-3547-8E77-0B467569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913E3D75-19FB-0340-A37E-790F6226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9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B680CE-6AA3-5F46-A407-014B394B3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012A46-618F-3A4A-B119-978D53A8B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64C2AB-6711-6648-AAAC-A4DB8E05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B12AAC-03D7-8940-BAEA-A9F8172F0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4D1383CD-8ABB-4C45-A728-1F12904D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55B34-5A0C-CA48-B233-3892BE243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4270FB-569D-C44C-AE86-8B0D76746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5BA268-A7E7-EF4D-98C9-197277A30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B09472-385B-FB4F-9D27-03D088C7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A09E75-41ED-F745-871F-70DB874F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id="{CFA79265-9DC1-6040-BEDE-14D25B5A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BB8FEF-C4D8-2744-9A79-EB39C25F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DBB7B7-AC33-134B-83BE-EC79D314F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A06138-2B8A-FD4D-9789-AA43133F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B455E1C-0C4E-C049-ACA9-4964A5828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17E4B86-CB12-664B-850A-17B00085D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63F39F4-312F-B243-B296-C484AF4E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B5CC52-0F25-AC4F-BF5D-9AE6329A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幻灯片编号占位符 8">
            <a:extLst>
              <a:ext uri="{FF2B5EF4-FFF2-40B4-BE49-F238E27FC236}">
                <a16:creationId xmlns:a16="http://schemas.microsoft.com/office/drawing/2014/main" id="{458C7B73-0482-1E41-BE8F-E64EC888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0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CEE49F-DA79-AE45-949F-E7FC2224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373B16F-4DE8-C34C-9892-F32E427A5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1E3362-A42B-1642-815A-644DD44A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幻灯片编号占位符 4">
            <a:extLst>
              <a:ext uri="{FF2B5EF4-FFF2-40B4-BE49-F238E27FC236}">
                <a16:creationId xmlns:a16="http://schemas.microsoft.com/office/drawing/2014/main" id="{8143B9BE-311E-754D-927A-0F0CC71F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2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8E800E4-CACB-CD40-98F1-416D383F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C4592B3-EC35-584B-94F7-64F0B8FB8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幻灯片编号占位符 3">
            <a:extLst>
              <a:ext uri="{FF2B5EF4-FFF2-40B4-BE49-F238E27FC236}">
                <a16:creationId xmlns:a16="http://schemas.microsoft.com/office/drawing/2014/main" id="{C0F7ACD3-3471-4C48-875A-42722CC2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5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3F1719-B3D5-F148-93B3-078C216A9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14E25E-296E-774D-9713-58E2CE29F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6DC02A-42DD-9041-BD01-26A759ABC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D0A6C8-4EBC-0A4F-BE6D-A6C65846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B18DC4-BBD5-DC4A-9585-CD8F3134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id="{C7B958D8-E660-6D40-9044-C83DD13C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2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78D1F1-746E-364C-A73E-CA3789B9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BED31B0-7C52-4841-A7DD-D220A65F0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05EDDE-11E3-A549-8B55-883F2A47F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AC227E-044D-C449-8007-9AA977A0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EAB23D-1E27-5940-B8AD-16CC8718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id="{F09F543E-1595-9048-A37F-B8BF806D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8416EE4-6D99-DD4C-BB8B-AA6AD0AC5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D180F5-2FC7-F44E-AD2C-9CE07753D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1DF8B7-E9F2-074D-AF0D-EEF9E2316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64DA-4BAF-9948-97FD-8CD749CE7330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09EB0-380D-CE46-B873-AB3047108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75BB3F30-FD9D-C14D-9DA6-9243B8B9B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3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(null)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YPP@unesco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(null)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C2330-BC43-416D-B65F-869BF381F1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0337" y="198304"/>
            <a:ext cx="11133463" cy="40762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Young Professionals </a:t>
            </a:r>
            <a:r>
              <a:rPr lang="en-US" dirty="0" err="1">
                <a:solidFill>
                  <a:schemeClr val="bg1"/>
                </a:solidFill>
              </a:rPr>
              <a:t>Programme</a:t>
            </a:r>
            <a:r>
              <a:rPr lang="en-US" dirty="0">
                <a:solidFill>
                  <a:schemeClr val="bg1"/>
                </a:solidFill>
              </a:rPr>
              <a:t> 2018</a:t>
            </a:r>
          </a:p>
          <a:p>
            <a:endParaRPr lang="en-US" dirty="0"/>
          </a:p>
        </p:txBody>
      </p:sp>
      <p:pic>
        <p:nvPicPr>
          <p:cNvPr id="4" name="图片 9">
            <a:extLst>
              <a:ext uri="{FF2B5EF4-FFF2-40B4-BE49-F238E27FC236}">
                <a16:creationId xmlns:a16="http://schemas.microsoft.com/office/drawing/2014/main" id="{2E6499EA-702B-4A91-8526-ABB17B01A2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19"/>
          <a:stretch/>
        </p:blipFill>
        <p:spPr>
          <a:xfrm>
            <a:off x="0" y="-48995"/>
            <a:ext cx="12192000" cy="8639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730C41-FFE5-4EC5-B6DF-52B1660B46F3}"/>
              </a:ext>
            </a:extLst>
          </p:cNvPr>
          <p:cNvSpPr/>
          <p:nvPr/>
        </p:nvSpPr>
        <p:spPr>
          <a:xfrm>
            <a:off x="989812" y="140506"/>
            <a:ext cx="84436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Roadmap of Young Professionals </a:t>
            </a:r>
            <a:r>
              <a:rPr lang="en-US" sz="2800" dirty="0" err="1">
                <a:solidFill>
                  <a:schemeClr val="bg1"/>
                </a:solidFill>
              </a:rPr>
              <a:t>Programme</a:t>
            </a:r>
            <a:r>
              <a:rPr lang="en-US" sz="2800" dirty="0">
                <a:solidFill>
                  <a:schemeClr val="bg1"/>
                </a:solidFill>
              </a:rPr>
              <a:t>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CAC5AE-3A75-497B-B508-116224715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01"/>
            <a:ext cx="989812" cy="828748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0892CA-2BA7-425A-B30B-F34014CC9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63432"/>
              </p:ext>
            </p:extLst>
          </p:nvPr>
        </p:nvGraphicFramePr>
        <p:xfrm>
          <a:off x="350703" y="856949"/>
          <a:ext cx="11225212" cy="601101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5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630">
                  <a:extLst>
                    <a:ext uri="{9D8B030D-6E8A-4147-A177-3AD203B41FA5}">
                      <a16:colId xmlns:a16="http://schemas.microsoft.com/office/drawing/2014/main" val="652157542"/>
                    </a:ext>
                  </a:extLst>
                </a:gridCol>
              </a:tblGrid>
              <a:tr h="4045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Steps</a:t>
                      </a: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Actions</a:t>
                      </a:r>
                    </a:p>
                  </a:txBody>
                  <a:tcPr marL="121912" marR="121912" marT="60955" marB="60955" anchor="b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 </a:t>
                      </a:r>
                    </a:p>
                  </a:txBody>
                  <a:tcPr marL="121912" marR="121912" marT="60955" marB="60955" anchor="b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59"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Call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for Application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Call for applications to National Commissions of non- and under-represented Member States, cc Permanent Delegations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DengXian"/>
                        </a:rPr>
                        <a:t>            mid </a:t>
                      </a:r>
                      <a:r>
                        <a:rPr lang="en-US" sz="1400" b="1" baseline="0" dirty="0">
                          <a:effectLst/>
                          <a:latin typeface="+mn-lt"/>
                          <a:ea typeface="DengXian"/>
                        </a:rPr>
                        <a:t>May 2021</a:t>
                      </a:r>
                      <a:endParaRPr lang="en-US" sz="1400" b="1" dirty="0">
                        <a:effectLst/>
                        <a:latin typeface="+mn-lt"/>
                        <a:ea typeface="DengXi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747">
                <a:tc>
                  <a:txBody>
                    <a:bodyPr/>
                    <a:lstStyle/>
                    <a:p>
                      <a:pPr algn="just"/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NATCOMs Selection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National</a:t>
                      </a:r>
                      <a:r>
                        <a:rPr lang="en-US" sz="1400" b="0" i="1" baseline="0" dirty="0">
                          <a:solidFill>
                            <a:schemeClr val="tx1"/>
                          </a:solidFill>
                        </a:rPr>
                        <a:t> Commissions</a:t>
                      </a: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121912" marR="121912" marT="60955" marB="6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Submission of up to maximum 15 candidatures by each National Commission (Excel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DengXian"/>
                        </a:rPr>
                        <a:t> template provided) – </a:t>
                      </a: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Email address: </a:t>
                      </a:r>
                      <a:r>
                        <a:rPr lang="en-US" sz="1400" dirty="0">
                          <a:effectLst/>
                          <a:latin typeface="+mn-lt"/>
                          <a:ea typeface="DengXian"/>
                          <a:hlinkClick r:id="rId4"/>
                        </a:rPr>
                        <a:t>YPP@unesco.org</a:t>
                      </a:r>
                      <a:endParaRPr lang="en-US" sz="1400" dirty="0">
                        <a:effectLst/>
                        <a:latin typeface="+mn-lt"/>
                        <a:ea typeface="DengXi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Each candidate to submit his/her application on UNESCO’s Career Website (HRM will communicate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DengXian"/>
                        </a:rPr>
                        <a:t> a specific link)</a:t>
                      </a:r>
                      <a:endParaRPr lang="en-US" sz="1400" dirty="0">
                        <a:effectLst/>
                        <a:highlight>
                          <a:srgbClr val="00FF00"/>
                        </a:highlight>
                        <a:latin typeface="+mn-lt"/>
                        <a:ea typeface="DengXi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          mid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August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2021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225">
                <a:tc>
                  <a:txBody>
                    <a:bodyPr/>
                    <a:lstStyle/>
                    <a:p>
                      <a:pPr algn="l"/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Pre-selection 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</a:rPr>
                        <a:t>Video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- Interviews – </a:t>
                      </a:r>
                      <a:r>
                        <a:rPr lang="fr-FR" sz="1400" b="0" i="1" baseline="0" dirty="0" err="1">
                          <a:solidFill>
                            <a:schemeClr val="tx1"/>
                          </a:solidFill>
                        </a:rPr>
                        <a:t>Written</a:t>
                      </a:r>
                      <a:r>
                        <a:rPr lang="fr-FR" sz="1400" b="0" i="1" baseline="0" dirty="0">
                          <a:solidFill>
                            <a:schemeClr val="tx1"/>
                          </a:solidFill>
                        </a:rPr>
                        <a:t> tests (as </a:t>
                      </a:r>
                      <a:r>
                        <a:rPr lang="fr-FR" sz="1400" b="0" i="1" baseline="0" dirty="0" err="1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fr-FR" sz="1400" b="0" i="1" baseline="0" dirty="0">
                          <a:solidFill>
                            <a:schemeClr val="tx1"/>
                          </a:solidFill>
                        </a:rPr>
                        <a:t>) </a:t>
                      </a:r>
                      <a:endParaRPr lang="id-ID" sz="14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(HRM</a:t>
                      </a:r>
                      <a:r>
                        <a:rPr lang="fr-FR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FR" sz="1400" b="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Sectors</a:t>
                      </a:r>
                      <a:r>
                        <a:rPr lang="fr-FR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/Services)</a:t>
                      </a:r>
                      <a:endParaRPr lang="id-ID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12" marR="121912" marT="60955" marB="6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HRM pre-selection against requirements of the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YPP </a:t>
                      </a:r>
                      <a:r>
                        <a:rPr lang="en-US" sz="14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Programme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In consultation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with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Sectors/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Bureaux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, HRM establishes a list of candidates invited to hold a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video-interview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HRM informs  NATCOMs on</a:t>
                      </a:r>
                      <a:r>
                        <a:rPr lang="en-US" sz="14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</a:t>
                      </a: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candidates retained and not retained for video-interviews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         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September 2021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9914">
                <a:tc>
                  <a:txBody>
                    <a:bodyPr/>
                    <a:lstStyle/>
                    <a:p>
                      <a:pPr algn="just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Panels Interviews</a:t>
                      </a:r>
                    </a:p>
                    <a:p>
                      <a:pPr marL="0" algn="just" defTabSz="914400" rtl="0" eaLnBrk="1" latinLnBrk="0" hangingPunct="1"/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(HRM/Sectors/Services)</a:t>
                      </a:r>
                    </a:p>
                  </a:txBody>
                  <a:tcPr marL="121912" marR="121912" marT="60955" marB="6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HRM short-lists candidates to be interviewed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DengXian"/>
                        </a:rPr>
                        <a:t> by Panel, in consultation with Sectors/</a:t>
                      </a:r>
                      <a:r>
                        <a:rPr lang="en-US" sz="1400" baseline="0" dirty="0" err="1">
                          <a:effectLst/>
                          <a:latin typeface="+mn-lt"/>
                          <a:ea typeface="DengXian"/>
                        </a:rPr>
                        <a:t>Bureaux</a:t>
                      </a:r>
                      <a:endParaRPr lang="en-US" sz="1400" baseline="0" dirty="0">
                        <a:effectLst/>
                        <a:latin typeface="+mn-lt"/>
                        <a:ea typeface="DengXian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HRM informs NATCOMs on non retained candidates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DengXian"/>
                        </a:rPr>
                        <a:t>Panels interviews </a:t>
                      </a: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with short-listed candidates by video-conference: </a:t>
                      </a:r>
                      <a:endParaRPr lang="en-US" sz="1400" baseline="0" dirty="0">
                        <a:effectLst/>
                        <a:latin typeface="+mn-lt"/>
                        <a:ea typeface="DengXian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Panels chaired by HRM with representatives of Sectors/Services</a:t>
                      </a:r>
                      <a:endParaRPr lang="en-US" sz="14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Recommendations by HRM, in consultation with Sectors/</a:t>
                      </a:r>
                      <a:r>
                        <a:rPr lang="en-US" sz="14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Bureaux</a:t>
                      </a:r>
                      <a:endParaRPr lang="en-US" sz="14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+mn-lt"/>
                          <a:ea typeface="DengXian"/>
                        </a:rPr>
                        <a:t>September</a:t>
                      </a:r>
                      <a:r>
                        <a:rPr lang="en-US" sz="1400" b="1" baseline="0" dirty="0">
                          <a:effectLst/>
                          <a:latin typeface="+mn-lt"/>
                          <a:ea typeface="DengXian"/>
                        </a:rPr>
                        <a:t> /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baseline="0" dirty="0">
                          <a:effectLst/>
                          <a:latin typeface="+mn-lt"/>
                          <a:ea typeface="DengXian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+mn-lt"/>
                          <a:ea typeface="DengXian"/>
                        </a:rPr>
                        <a:t>October 2021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72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Decision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(Director</a:t>
                      </a:r>
                      <a:r>
                        <a:rPr lang="en-US" sz="14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General)</a:t>
                      </a:r>
                    </a:p>
                  </a:txBody>
                  <a:tcPr marL="121912" marR="121912" marT="60955" marB="6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Submission of final </a:t>
                      </a:r>
                      <a:r>
                        <a:rPr lang="en-US" sz="1400" b="1" dirty="0">
                          <a:effectLst/>
                          <a:latin typeface="+mn-lt"/>
                          <a:ea typeface="DengXian"/>
                        </a:rPr>
                        <a:t>recommendations</a:t>
                      </a: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 to the Director-General for appointment decision 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DengXian"/>
                        </a:rPr>
                        <a:t>           November 2021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775">
                <a:tc>
                  <a:txBody>
                    <a:bodyPr/>
                    <a:lstStyle/>
                    <a:p>
                      <a:pPr algn="just"/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Appointment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effectLst/>
                          <a:latin typeface="+mn-lt"/>
                          <a:ea typeface="DengXian"/>
                        </a:rPr>
                        <a:t>Appointment</a:t>
                      </a:r>
                      <a:r>
                        <a:rPr lang="en-US" sz="1400" dirty="0">
                          <a:effectLst/>
                          <a:latin typeface="+mn-lt"/>
                          <a:ea typeface="DengXian"/>
                        </a:rPr>
                        <a:t> of selected candidates: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HRM informs NATCOMs, Perm. Delegations of appointment of successful candidates and informs of not retained candidates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HRM  informs successful candidates of their appointment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effectLst/>
                          <a:latin typeface="+mn-lt"/>
                          <a:ea typeface="DengXian"/>
                        </a:rPr>
                        <a:t>           December 2021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7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9">
            <a:extLst>
              <a:ext uri="{FF2B5EF4-FFF2-40B4-BE49-F238E27FC236}">
                <a16:creationId xmlns:a16="http://schemas.microsoft.com/office/drawing/2014/main" id="{E61E945D-C532-8346-A943-1E3DBE10B8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419"/>
          <a:stretch/>
        </p:blipFill>
        <p:spPr>
          <a:xfrm>
            <a:off x="0" y="-20782"/>
            <a:ext cx="12192000" cy="8639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01"/>
            <a:ext cx="989812" cy="82874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1E6824-1E87-3B41-9C19-80336E19E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24290"/>
              </p:ext>
            </p:extLst>
          </p:nvPr>
        </p:nvGraphicFramePr>
        <p:xfrm>
          <a:off x="0" y="1093509"/>
          <a:ext cx="12192000" cy="53700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954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359">
                  <a:extLst>
                    <a:ext uri="{9D8B030D-6E8A-4147-A177-3AD203B41FA5}">
                      <a16:colId xmlns:a16="http://schemas.microsoft.com/office/drawing/2014/main" val="1470992369"/>
                    </a:ext>
                  </a:extLst>
                </a:gridCol>
                <a:gridCol w="1056766">
                  <a:extLst>
                    <a:ext uri="{9D8B030D-6E8A-4147-A177-3AD203B41FA5}">
                      <a16:colId xmlns:a16="http://schemas.microsoft.com/office/drawing/2014/main" val="4221091025"/>
                    </a:ext>
                  </a:extLst>
                </a:gridCol>
                <a:gridCol w="1122149">
                  <a:extLst>
                    <a:ext uri="{9D8B030D-6E8A-4147-A177-3AD203B41FA5}">
                      <a16:colId xmlns:a16="http://schemas.microsoft.com/office/drawing/2014/main" val="462016880"/>
                    </a:ext>
                  </a:extLst>
                </a:gridCol>
                <a:gridCol w="1091821">
                  <a:extLst>
                    <a:ext uri="{9D8B030D-6E8A-4147-A177-3AD203B41FA5}">
                      <a16:colId xmlns:a16="http://schemas.microsoft.com/office/drawing/2014/main" val="1831569833"/>
                    </a:ext>
                  </a:extLst>
                </a:gridCol>
              </a:tblGrid>
              <a:tr h="728868"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April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May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June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July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Aug.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Sept.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Oct.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Nov.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Dec.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2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Call</a:t>
                      </a:r>
                      <a:r>
                        <a:rPr lang="en-US" sz="1600" b="1" baseline="0" dirty="0"/>
                        <a:t> for Application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0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1" dirty="0"/>
                        <a:t>NATCOMs Selection</a:t>
                      </a:r>
                      <a:r>
                        <a:rPr lang="fr-FR" sz="1600" b="1" dirty="0"/>
                        <a:t> </a:t>
                      </a: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National</a:t>
                      </a:r>
                      <a:r>
                        <a:rPr lang="en-US" sz="1400" b="0" i="1" baseline="0" dirty="0">
                          <a:solidFill>
                            <a:schemeClr val="tx1"/>
                          </a:solidFill>
                        </a:rPr>
                        <a:t> Commissions</a:t>
                      </a: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sz="1600" b="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/>
                        <a:t>/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Online Application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(Candidates)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340">
                <a:tc>
                  <a:txBody>
                    <a:bodyPr/>
                    <a:lstStyle/>
                    <a:p>
                      <a:pPr algn="l"/>
                      <a:r>
                        <a:rPr lang="id-ID" sz="1600" b="1" dirty="0"/>
                        <a:t>Pre-selection </a:t>
                      </a:r>
                      <a:r>
                        <a:rPr lang="fr-FR" sz="1600" b="1" dirty="0"/>
                        <a:t>&amp;</a:t>
                      </a:r>
                      <a:r>
                        <a:rPr lang="fr-FR" sz="1600" b="1" baseline="0" dirty="0"/>
                        <a:t> </a:t>
                      </a:r>
                      <a:r>
                        <a:rPr lang="fr-FR" sz="1600" b="1" baseline="0" dirty="0" err="1"/>
                        <a:t>Video</a:t>
                      </a:r>
                      <a:r>
                        <a:rPr lang="fr-FR" sz="1600" b="1" baseline="0" dirty="0"/>
                        <a:t>-Interviews</a:t>
                      </a:r>
                      <a:r>
                        <a:rPr lang="fr-FR" sz="1600" b="1" i="1" baseline="0" dirty="0"/>
                        <a:t> </a:t>
                      </a:r>
                      <a:r>
                        <a:rPr lang="id-ID" sz="1400" i="1" kern="1200" dirty="0"/>
                        <a:t>(HRM)</a:t>
                      </a:r>
                      <a:endParaRPr lang="fr-FR" sz="1400" i="1" kern="1200" dirty="0"/>
                    </a:p>
                    <a:p>
                      <a:pPr algn="l"/>
                      <a:r>
                        <a:rPr lang="fr-FR" sz="1400" b="1" i="0" kern="1200" dirty="0" err="1">
                          <a:solidFill>
                            <a:schemeClr val="tx1"/>
                          </a:solidFill>
                        </a:rPr>
                        <a:t>Written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</a:rPr>
                        <a:t> tests </a:t>
                      </a:r>
                      <a:r>
                        <a:rPr lang="fr-FR" sz="1400" b="0" i="1" kern="1200" dirty="0">
                          <a:solidFill>
                            <a:schemeClr val="tx1"/>
                          </a:solidFill>
                        </a:rPr>
                        <a:t>(as </a:t>
                      </a:r>
                      <a:r>
                        <a:rPr lang="fr-FR" sz="1400" b="0" i="1" kern="1200" dirty="0" err="1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fr-FR" sz="1400" b="0" i="1" kern="12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1267247"/>
                  </a:ext>
                </a:extLst>
              </a:tr>
              <a:tr h="1051838">
                <a:tc>
                  <a:txBody>
                    <a:bodyPr/>
                    <a:lstStyle/>
                    <a:p>
                      <a:pPr algn="l"/>
                      <a:r>
                        <a:rPr lang="en-US" sz="1600" b="1" kern="1200" dirty="0">
                          <a:effectLst/>
                        </a:rPr>
                        <a:t>Panel Interviews </a:t>
                      </a:r>
                      <a:r>
                        <a:rPr lang="id-ID" sz="1400" i="1" kern="1200" dirty="0"/>
                        <a:t>(HRM/Sectors)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 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7436923"/>
                  </a:ext>
                </a:extLst>
              </a:tr>
              <a:tr h="353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effectLst/>
                        </a:rPr>
                        <a:t>Final Decision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/>
                        <a:t>(Director</a:t>
                      </a:r>
                      <a:r>
                        <a:rPr lang="en-US" sz="1400" i="1" kern="1200" baseline="0" dirty="0"/>
                        <a:t>-</a:t>
                      </a:r>
                      <a:r>
                        <a:rPr lang="en-US" sz="1400" i="1" kern="1200" dirty="0"/>
                        <a:t>General)</a:t>
                      </a: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</a:t>
                      </a: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3B8E758-E29B-DF42-8E10-78CB4D36FF65}"/>
              </a:ext>
            </a:extLst>
          </p:cNvPr>
          <p:cNvSpPr/>
          <p:nvPr/>
        </p:nvSpPr>
        <p:spPr>
          <a:xfrm>
            <a:off x="3948861" y="2111439"/>
            <a:ext cx="349762" cy="215452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0E3D608-9275-FE44-B7D9-719FFF3CE869}"/>
              </a:ext>
            </a:extLst>
          </p:cNvPr>
          <p:cNvSpPr/>
          <p:nvPr/>
        </p:nvSpPr>
        <p:spPr>
          <a:xfrm>
            <a:off x="4163772" y="2918364"/>
            <a:ext cx="3168611" cy="21545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6C7A8C6-8F4A-344C-B13F-250D10AAF55A}"/>
              </a:ext>
            </a:extLst>
          </p:cNvPr>
          <p:cNvSpPr/>
          <p:nvPr/>
        </p:nvSpPr>
        <p:spPr>
          <a:xfrm flipV="1">
            <a:off x="7269271" y="3831910"/>
            <a:ext cx="1606034" cy="215452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F3B7826-0D22-D449-8632-18BF85F0FDD7}"/>
              </a:ext>
            </a:extLst>
          </p:cNvPr>
          <p:cNvSpPr txBox="1"/>
          <p:nvPr/>
        </p:nvSpPr>
        <p:spPr>
          <a:xfrm>
            <a:off x="909536" y="132791"/>
            <a:ext cx="1028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Timeline of Young Professionals </a:t>
            </a:r>
            <a:r>
              <a:rPr lang="en-US" sz="2800" dirty="0" err="1">
                <a:solidFill>
                  <a:schemeClr val="bg1"/>
                </a:solidFill>
              </a:rPr>
              <a:t>Programme</a:t>
            </a:r>
            <a:r>
              <a:rPr lang="en-US" sz="2800" dirty="0">
                <a:solidFill>
                  <a:schemeClr val="bg1"/>
                </a:solidFill>
              </a:rPr>
              <a:t> 2021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638B1CA-AA7C-324C-B7A4-3F265EB07824}"/>
              </a:ext>
            </a:extLst>
          </p:cNvPr>
          <p:cNvSpPr/>
          <p:nvPr/>
        </p:nvSpPr>
        <p:spPr>
          <a:xfrm>
            <a:off x="8299027" y="4831344"/>
            <a:ext cx="1608941" cy="201563"/>
          </a:xfrm>
          <a:prstGeom prst="roundRect">
            <a:avLst>
              <a:gd name="adj" fmla="val 50000"/>
            </a:avLst>
          </a:prstGeom>
          <a:solidFill>
            <a:srgbClr val="9558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638B1CA-AA7C-324C-B7A4-3F265EB07824}"/>
              </a:ext>
            </a:extLst>
          </p:cNvPr>
          <p:cNvSpPr/>
          <p:nvPr/>
        </p:nvSpPr>
        <p:spPr>
          <a:xfrm>
            <a:off x="9997554" y="5847212"/>
            <a:ext cx="1078941" cy="201563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9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947E42D5576643AD0EE275167A72F2" ma:contentTypeVersion="12" ma:contentTypeDescription="Create a new document." ma:contentTypeScope="" ma:versionID="da68021731499776868bba10243dbfbd">
  <xsd:schema xmlns:xsd="http://www.w3.org/2001/XMLSchema" xmlns:xs="http://www.w3.org/2001/XMLSchema" xmlns:p="http://schemas.microsoft.com/office/2006/metadata/properties" xmlns:ns3="34dfd286-4500-4396-b214-b46829303d20" xmlns:ns4="0ec3886e-8237-4a43-9ea4-2f9e1d62dc95" targetNamespace="http://schemas.microsoft.com/office/2006/metadata/properties" ma:root="true" ma:fieldsID="9222169c00f139bdd655abbc83d09ec9" ns3:_="" ns4:_="">
    <xsd:import namespace="34dfd286-4500-4396-b214-b46829303d20"/>
    <xsd:import namespace="0ec3886e-8237-4a43-9ea4-2f9e1d62dc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fd286-4500-4396-b214-b46829303d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3886e-8237-4a43-9ea4-2f9e1d62d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723D01-18E5-4DC6-AEAC-891763C76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fd286-4500-4396-b214-b46829303d20"/>
    <ds:schemaRef ds:uri="0ec3886e-8237-4a43-9ea4-2f9e1d62dc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4D5DD1-D98D-47EC-9D78-6AA2420CE2F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0ec3886e-8237-4a43-9ea4-2f9e1d62dc95"/>
    <ds:schemaRef ds:uri="http://schemas.microsoft.com/office/2006/documentManagement/types"/>
    <ds:schemaRef ds:uri="http://schemas.microsoft.com/office/infopath/2007/PartnerControls"/>
    <ds:schemaRef ds:uri="34dfd286-4500-4396-b214-b46829303d2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0AEADC-A26B-4C22-A9D8-AF7E70D390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392</Words>
  <Application>Microsoft Office PowerPoint</Application>
  <PresentationFormat>Widescreen</PresentationFormat>
  <Paragraphs>74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主题​​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张启晖</dc:creator>
  <cp:lastModifiedBy>Crehan, Anne-Marie</cp:lastModifiedBy>
  <cp:revision>207</cp:revision>
  <cp:lastPrinted>2021-04-29T07:33:56Z</cp:lastPrinted>
  <dcterms:created xsi:type="dcterms:W3CDTF">2018-03-08T23:51:59Z</dcterms:created>
  <dcterms:modified xsi:type="dcterms:W3CDTF">2021-05-05T21:50:07Z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0x010100FF947E42D5576643AD0EE275167A72F2</vt:lpwstr>
  </property>
</Properties>
</file>